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84" r:id="rId3"/>
    <p:sldId id="285" r:id="rId4"/>
    <p:sldId id="286" r:id="rId5"/>
    <p:sldId id="296" r:id="rId6"/>
    <p:sldId id="287" r:id="rId7"/>
    <p:sldId id="295" r:id="rId8"/>
    <p:sldId id="294" r:id="rId9"/>
    <p:sldId id="297" r:id="rId10"/>
    <p:sldId id="299" r:id="rId11"/>
    <p:sldId id="300" r:id="rId12"/>
    <p:sldId id="298" r:id="rId13"/>
    <p:sldId id="301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B5CD85"/>
    <a:srgbClr val="CCFFFF"/>
    <a:srgbClr val="FFFF99"/>
    <a:srgbClr val="FFFFCC"/>
    <a:srgbClr val="00FFCC"/>
    <a:srgbClr val="3B5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0" autoAdjust="0"/>
    <p:restoredTop sz="94660"/>
  </p:normalViewPr>
  <p:slideViewPr>
    <p:cSldViewPr>
      <p:cViewPr varScale="1">
        <p:scale>
          <a:sx n="108" d="100"/>
          <a:sy n="108" d="100"/>
        </p:scale>
        <p:origin x="21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E8F52-299F-40E5-AA31-216DCE6A5F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716DF-FE4C-45CB-B4D2-07EF77E9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5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716DF-FE4C-45CB-B4D2-07EF77E9FB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716DF-FE4C-45CB-B4D2-07EF77E9FB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84FA-0473-4172-982A-405559188EAF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216B-F8CB-4058-BEBB-83546A1EA316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87D5-D8E3-4FA1-9868-3FACE6CECE27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546-FF47-42AA-9D22-B6A71D3AEAB9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C037-5A1C-4B5E-B9BF-0DD000DC8084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82F9-471D-4518-91C0-79546E599A20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8A2C-4F36-461C-BF53-E25C4FCCDD2C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7F91-18C7-4F3C-8B5F-434C15A14E89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F9D-4901-4183-99C7-113A3E0436E4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5B91-511D-4912-B287-19BE583F8B50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1F69-854B-40DB-8913-920428AD578D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AE6E-4F8C-42AD-BEFC-1E28B9535DDE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s.ru/" TargetMode="External"/><Relationship Id="rId2" Type="http://schemas.openxmlformats.org/officeDocument/2006/relationships/hyperlink" Target="http://www.kamstat.gks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X:\02. Отделы\11. Руководство\Пользователи\Стефанишин Сергей Николаевич\ima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5857892"/>
            <a:ext cx="92866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731022" y="2132856"/>
            <a:ext cx="77724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rgbClr val="3B5139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340768"/>
            <a:ext cx="9144000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Краткие указания по заполнению формы федерального статистического наблюдения</a:t>
            </a:r>
          </a:p>
          <a:p>
            <a:endParaRPr lang="ru-RU" sz="28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85-К«Сведения о деятельности организации, осуществляющей образовательную деятельность по образовательным программам дошкольного образования, присмотр и уход за детьми»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(основные моменты, на которые необходимо обратить внимание)</a:t>
            </a:r>
          </a:p>
          <a:p>
            <a:endParaRPr lang="ru-RU" sz="1800" b="1" dirty="0">
              <a:latin typeface="Bookman Old Style" pitchFamily="18" charset="0"/>
            </a:endParaRPr>
          </a:p>
          <a:p>
            <a:r>
              <a:rPr lang="ru-RU" sz="1800" b="1" dirty="0">
                <a:latin typeface="Bookman Old Style" pitchFamily="18" charset="0"/>
              </a:rPr>
              <a:t>Исполнитель</a:t>
            </a:r>
            <a:r>
              <a:rPr lang="en-US" sz="1800" b="1" dirty="0">
                <a:latin typeface="Bookman Old Style" pitchFamily="18" charset="0"/>
              </a:rPr>
              <a:t>:</a:t>
            </a:r>
            <a:r>
              <a:rPr lang="ru-RU" sz="1800" b="1" dirty="0">
                <a:latin typeface="Bookman Old Style" pitchFamily="18" charset="0"/>
              </a:rPr>
              <a:t> Отдел статистики труда и населения Камчатстата</a:t>
            </a:r>
          </a:p>
          <a:p>
            <a:r>
              <a:rPr lang="ru-RU" sz="1800" b="1" dirty="0">
                <a:latin typeface="Bookman Old Style" pitchFamily="18" charset="0"/>
              </a:rPr>
              <a:t>г.Петропавловск-Камчатский, ул. </a:t>
            </a:r>
            <a:r>
              <a:rPr lang="ru-RU" sz="1800" b="1" dirty="0" err="1">
                <a:latin typeface="Bookman Old Style" pitchFamily="18" charset="0"/>
              </a:rPr>
              <a:t>Кроноцкая</a:t>
            </a:r>
            <a:r>
              <a:rPr lang="ru-RU" sz="1800" b="1" dirty="0">
                <a:latin typeface="Bookman Old Style" pitchFamily="18" charset="0"/>
              </a:rPr>
              <a:t>, 14, каб.408</a:t>
            </a:r>
          </a:p>
          <a:p>
            <a:r>
              <a:rPr lang="ru-RU" sz="1800" b="1" dirty="0">
                <a:latin typeface="Bookman Old Style" pitchFamily="18" charset="0"/>
              </a:rPr>
              <a:t>Тел. 8(4152)219933   Факс. 8(4152)219911</a:t>
            </a:r>
          </a:p>
          <a:p>
            <a:r>
              <a:rPr lang="en-US" sz="1800" b="1" dirty="0">
                <a:latin typeface="Bookman Old Style" pitchFamily="18" charset="0"/>
              </a:rPr>
              <a:t>E-mail: kamstat.gks.ru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16632"/>
            <a:ext cx="288032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cap="none" spc="1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  <a:t>КАМЧАТСТАТ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6093296"/>
            <a:ext cx="45720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г. Петропавловск-Камчатский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62050"/>
              </p:ext>
            </p:extLst>
          </p:nvPr>
        </p:nvGraphicFramePr>
        <p:xfrm>
          <a:off x="0" y="1484784"/>
          <a:ext cx="9036498" cy="2859258"/>
        </p:xfrm>
        <a:graphic>
          <a:graphicData uri="http://schemas.openxmlformats.org/drawingml/2006/table">
            <a:tbl>
              <a:tblPr/>
              <a:tblGrid>
                <a:gridCol w="231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5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6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56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56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56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1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1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36598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</a:p>
                  </a:txBody>
                  <a:tcPr marL="48830" marR="48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8830" marR="48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2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Число полных лет по состоянию на 1 января 20__ года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моложе </a:t>
                      </a:r>
                      <a:b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 лет</a:t>
                      </a:r>
                    </a:p>
                  </a:txBody>
                  <a:tcPr marL="48830" marR="48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48830" marR="48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48830" marR="48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48830" marR="48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48830" marR="48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48830" marR="48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65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 более</a:t>
                      </a:r>
                    </a:p>
                  </a:txBody>
                  <a:tcPr marL="48830" marR="48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3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педагогических работников – всего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(сумма строк 66-76)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215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старшие воспитатели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215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музыкальные руководители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инструкторы по физической культуре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215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учителя-логопеды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215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учителя-дефектологи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215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педагоги-психологи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215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социальные педагоги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45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педагоги-организаторы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педагоги дополнительного образования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5215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другие педагогические работники</a:t>
                      </a: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30" marR="48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44" y="299646"/>
            <a:ext cx="7858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8. Распределение педагогических работников по возрасту, человек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(без внешних совместителей и работавших по договорам гражданско-правового характера)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83671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1.01.2021 года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164288" y="1052736"/>
            <a:ext cx="432048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9592" y="908720"/>
            <a:ext cx="61926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 граф с 3 по 12 по всем строкам равна графе 3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раздела 7 </a:t>
            </a:r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 соответствующим строкам</a:t>
            </a:r>
            <a:endParaRPr lang="ru-RU" sz="1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5760133" y="-1791582"/>
            <a:ext cx="288032" cy="6264698"/>
          </a:xfrm>
          <a:prstGeom prst="rightBrace">
            <a:avLst>
              <a:gd name="adj1" fmla="val 0"/>
              <a:gd name="adj2" fmla="val 5577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075709"/>
              </p:ext>
            </p:extLst>
          </p:nvPr>
        </p:nvGraphicFramePr>
        <p:xfrm>
          <a:off x="0" y="5013176"/>
          <a:ext cx="9036499" cy="1440160"/>
        </p:xfrm>
        <a:graphic>
          <a:graphicData uri="http://schemas.openxmlformats.org/drawingml/2006/table">
            <a:tbl>
              <a:tblPr/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1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1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10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1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07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07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071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07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071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43912"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Всего работников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(сумма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гр. 4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9)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 имеют общий стаж работы, лет: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latin typeface="Times New Roman"/>
                          <a:ea typeface="Times New Roman"/>
                          <a:cs typeface="Times New Roman"/>
                        </a:rPr>
                        <a:t>из общей численности работников </a:t>
                      </a:r>
                      <a:br>
                        <a:rPr lang="ru-RU" sz="1000" spc="-1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spc="-10" dirty="0">
                          <a:latin typeface="Times New Roman"/>
                          <a:ea typeface="Times New Roman"/>
                          <a:cs typeface="Times New Roman"/>
                        </a:rPr>
                        <a:t>(гр. 3) имеют педагогический стаж, всего</a:t>
                      </a:r>
                      <a:br>
                        <a:rPr lang="ru-RU" sz="1000" spc="-1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(сумма </a:t>
                      </a:r>
                      <a:br>
                        <a:rPr lang="ru-MO" sz="1000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гр. 11</a:t>
                      </a:r>
                      <a:r>
                        <a:rPr lang="ru-RU" sz="1000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000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16)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том числе имеют педагогический </a:t>
                      </a:r>
                      <a:b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стаж работы, лет: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до 3 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 3 до 5 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 5 до 10 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 10 до 15 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 15 до 20 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 и более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до 3 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 3 до 5 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 5 до 10 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 10 до 15 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 15 до 20 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 и более</a:t>
                      </a:r>
                    </a:p>
                  </a:txBody>
                  <a:tcPr marL="43791" marR="43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16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50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педагогических работников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всего</a:t>
                      </a:r>
                    </a:p>
                  </a:txBody>
                  <a:tcPr marL="43791" marR="43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91" marR="43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4293096"/>
            <a:ext cx="7858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738" algn="l"/>
              </a:tabLst>
            </a:pPr>
            <a:r>
              <a:rPr lang="ru-RU" sz="1400" b="1" dirty="0">
                <a:latin typeface="Arial" pitchFamily="34" charset="0"/>
                <a:ea typeface="Times New Roman" pitchFamily="18" charset="0"/>
              </a:rPr>
              <a:t>Раздел 9.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Распределение педагогических работников по стажу работы, человек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738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(без внешних совместителей и работавших по договорам гражданско-правового характера)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725144"/>
            <a:ext cx="5904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</a:rPr>
              <a:t>Строка </a:t>
            </a:r>
            <a:r>
              <a:rPr lang="en-US" sz="1100" dirty="0">
                <a:solidFill>
                  <a:srgbClr val="FF0000"/>
                </a:solidFill>
              </a:rPr>
              <a:t>77</a:t>
            </a:r>
            <a:r>
              <a:rPr lang="ru-RU" sz="1100" dirty="0">
                <a:solidFill>
                  <a:srgbClr val="FF0000"/>
                </a:solidFill>
              </a:rPr>
              <a:t> графы 3 равна строке </a:t>
            </a:r>
            <a:r>
              <a:rPr lang="en-US" sz="1100" dirty="0">
                <a:solidFill>
                  <a:srgbClr val="FF0000"/>
                </a:solidFill>
              </a:rPr>
              <a:t>5</a:t>
            </a:r>
            <a:r>
              <a:rPr lang="ru-RU" sz="1100" dirty="0">
                <a:solidFill>
                  <a:srgbClr val="FF0000"/>
                </a:solidFill>
              </a:rPr>
              <a:t>1 графы 3 </a:t>
            </a:r>
            <a:r>
              <a:rPr lang="ru-RU" sz="1100" b="1" dirty="0">
                <a:solidFill>
                  <a:srgbClr val="FF0000"/>
                </a:solidFill>
              </a:rPr>
              <a:t>раздела </a:t>
            </a:r>
            <a:r>
              <a:rPr lang="en-US" sz="1100" b="1" dirty="0">
                <a:solidFill>
                  <a:srgbClr val="FF0000"/>
                </a:solidFill>
              </a:rPr>
              <a:t>7</a:t>
            </a:r>
            <a:endParaRPr lang="ru-RU" sz="11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051720" y="4941168"/>
            <a:ext cx="216024" cy="13681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055710"/>
              </p:ext>
            </p:extLst>
          </p:nvPr>
        </p:nvGraphicFramePr>
        <p:xfrm>
          <a:off x="0" y="1340768"/>
          <a:ext cx="9000999" cy="3814426"/>
        </p:xfrm>
        <a:graphic>
          <a:graphicData uri="http://schemas.openxmlformats.org/drawingml/2006/table">
            <a:tbl>
              <a:tblPr/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4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1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68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1248"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Общая площадь зданий (помещений), квадратный метр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(сумма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гр. 4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по стр. 78,79)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из нее площадь по форме владения, пользования: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общей площади (гр. 3)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площадь, сданная в аренду (субаренду)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 правах собственности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оперативном управлении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арендованная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другие формы владения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1179" marR="41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Общая площадь зданий (помещений)</a:t>
                      </a:r>
                    </a:p>
                  </a:txBody>
                  <a:tcPr marL="41179" marR="4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065">
                <a:tc>
                  <a:txBody>
                    <a:bodyPr/>
                    <a:lstStyle/>
                    <a:p>
                      <a:pPr marL="180975" indent="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из нее: </a:t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площадь помещений, используемых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непосред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    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ственно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для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нужд образовательной организации</a:t>
                      </a:r>
                    </a:p>
                  </a:txBody>
                  <a:tcPr marL="41179" marR="4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 стр. 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 стр. 81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  стр. 80, 81 гр.3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065">
                <a:tc>
                  <a:txBody>
                    <a:bodyPr/>
                    <a:lstStyle/>
                    <a:p>
                      <a:pPr marL="266700" indent="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 нее:</a:t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групповых ячеек (раздевальная, групповая, спальня, буфетная, туалетная)</a:t>
                      </a:r>
                    </a:p>
                  </a:txBody>
                  <a:tcPr marL="41179" marR="4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8441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дополнительных помещений для занятий с детьми,  предназначенных для поочередного использования всеми или несколькими детскими группами (музыкальный зал, физкультурный зал,  бассейн, кабинет логопеда и др.)</a:t>
                      </a:r>
                    </a:p>
                  </a:txBody>
                  <a:tcPr marL="41179" marR="4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 строки 03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площадь групповых ячеек  для детей в возрасте 3 года и старше</a:t>
                      </a:r>
                    </a:p>
                  </a:txBody>
                  <a:tcPr marL="41179" marR="4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 стр. 80 гр.3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1179" marR="41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3916" y="85855"/>
            <a:ext cx="87040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10</a:t>
            </a:r>
            <a:r>
              <a:rPr lang="ru-RU" sz="1400" b="1" dirty="0">
                <a:latin typeface="Arial" pitchFamily="34" charset="0"/>
                <a:ea typeface="Times New Roman" pitchFamily="18" charset="0"/>
              </a:rPr>
              <a:t>. Площадь помещений дошкольной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образовательной организации, квадратный метр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СВЕРИТЬ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ДАННЫЕ С 2019 ГОДОМ!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2696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целых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метрах без десятичного знака !!!</a:t>
            </a:r>
          </a:p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строгом соответствии с паспортом зданий 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90872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 78 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 стр.79 по всем графам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491880" y="1196752"/>
            <a:ext cx="504056" cy="12961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29734"/>
              </p:ext>
            </p:extLst>
          </p:nvPr>
        </p:nvGraphicFramePr>
        <p:xfrm>
          <a:off x="1547664" y="404664"/>
          <a:ext cx="6096000" cy="1341120"/>
        </p:xfrm>
        <a:graphic>
          <a:graphicData uri="http://schemas.openxmlformats.org/drawingml/2006/table">
            <a:tbl>
              <a:tblPr/>
              <a:tblGrid>
                <a:gridCol w="3237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447"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</a:p>
                  </a:txBody>
                  <a:tcPr marL="31431" marR="31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</a:p>
                  </a:txBody>
                  <a:tcPr marL="31431" marR="31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– 1; Нет – 0</a:t>
                      </a:r>
                    </a:p>
                  </a:txBody>
                  <a:tcPr marL="31431" marR="31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42"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431" marR="31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431" marR="31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1431" marR="31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4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Физкультурный зал</a:t>
                      </a:r>
                    </a:p>
                  </a:txBody>
                  <a:tcPr marL="31431" marR="3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</a:p>
                  </a:txBody>
                  <a:tcPr marL="31431" marR="3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31" marR="3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4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Музыкальный зал</a:t>
                      </a:r>
                    </a:p>
                  </a:txBody>
                  <a:tcPr marL="31431" marR="3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31431" marR="3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31" marR="3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34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Закрытый плавательный бассейн</a:t>
                      </a:r>
                    </a:p>
                  </a:txBody>
                  <a:tcPr marL="31431" marR="3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31431" marR="3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31" marR="3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34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Зимний сад</a:t>
                      </a:r>
                    </a:p>
                  </a:txBody>
                  <a:tcPr marL="31431" marR="3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31431" marR="3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31" marR="3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34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Изолятор</a:t>
                      </a:r>
                    </a:p>
                  </a:txBody>
                  <a:tcPr marL="31431" marR="3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</a:p>
                  </a:txBody>
                  <a:tcPr marL="31431" marR="3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31" marR="314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3919" y="74711"/>
            <a:ext cx="713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11. Наличие помещений в дошкольной образовательной организации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34399"/>
              </p:ext>
            </p:extLst>
          </p:nvPr>
        </p:nvGraphicFramePr>
        <p:xfrm>
          <a:off x="107504" y="2060848"/>
          <a:ext cx="8749479" cy="2061591"/>
        </p:xfrm>
        <a:graphic>
          <a:graphicData uri="http://schemas.openxmlformats.org/drawingml/2006/table">
            <a:tbl>
              <a:tblPr/>
              <a:tblGrid>
                <a:gridCol w="551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1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293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</a:p>
                  </a:txBody>
                  <a:tcPr marL="50017" marR="50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b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50017" marR="50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39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Требует капитального ремонта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(укажите соответствующий код: да – 1, нет – 0)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39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Находится в аварийном состоянии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(укажите соответствующий код: да – 1, нет – 0)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67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Имеет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(укажите соответствующий код: да – 1, нет – 0):</a:t>
                      </a:r>
                      <a:b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все виды благоустройства 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839">
                <a:tc>
                  <a:txBody>
                    <a:bodyPr/>
                    <a:lstStyle/>
                    <a:p>
                      <a:pPr marL="18034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центральное отопление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839">
                <a:tc>
                  <a:txBody>
                    <a:bodyPr/>
                    <a:lstStyle/>
                    <a:p>
                      <a:pPr marL="18034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водоснабжение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839">
                <a:tc>
                  <a:txBody>
                    <a:bodyPr/>
                    <a:lstStyle/>
                    <a:p>
                      <a:pPr marL="18034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канализацию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839">
                <a:tc>
                  <a:txBody>
                    <a:bodyPr/>
                    <a:lstStyle/>
                    <a:p>
                      <a:pPr marL="2222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Число зданий организации – всего, единиц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95,  стр.</a:t>
                      </a:r>
                      <a:r>
                        <a:rPr lang="ru-RU" sz="1100" baseline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 96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67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        из них:</a:t>
                      </a:r>
                      <a:b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    требуют капитального ремонта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 в стр. 88 проставлено «1»,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 стр. 95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 0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2839">
                <a:tc>
                  <a:txBody>
                    <a:bodyPr/>
                    <a:lstStyle/>
                    <a:p>
                      <a:pPr marL="18034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находятся в аварийном состоянии</a:t>
                      </a:r>
                    </a:p>
                  </a:txBody>
                  <a:tcPr marL="50017" marR="50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 в стр. 89 проставлено «1»,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 стр. 96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 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17" marR="50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1573" y="1770583"/>
            <a:ext cx="8295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12. Техническое состояние зданий </a:t>
            </a:r>
            <a:r>
              <a:rPr lang="ru-RU" sz="1400" b="1" dirty="0">
                <a:latin typeface="Arial" pitchFamily="34" charset="0"/>
                <a:ea typeface="Times New Roman" pitchFamily="18" charset="0"/>
              </a:rPr>
              <a:t>дошкольной образовательной организации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26828"/>
              </p:ext>
            </p:extLst>
          </p:nvPr>
        </p:nvGraphicFramePr>
        <p:xfrm>
          <a:off x="107502" y="4581128"/>
          <a:ext cx="8749480" cy="1782191"/>
        </p:xfrm>
        <a:graphic>
          <a:graphicData uri="http://schemas.openxmlformats.org/drawingml/2006/table">
            <a:tbl>
              <a:tblPr/>
              <a:tblGrid>
                <a:gridCol w="5738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616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</a:p>
                  </a:txBody>
                  <a:tcPr marL="49482" marR="49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b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9482" marR="49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9482" marR="49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9482" marR="49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9482" marR="49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9482" marR="49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39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Число персональных компьютеров – всего, единиц   </a:t>
                      </a:r>
                    </a:p>
                  </a:txBody>
                  <a:tcPr marL="49482" marR="49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</a:p>
                  </a:txBody>
                  <a:tcPr marL="49482" marR="494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</a:t>
                      </a:r>
                      <a:r>
                        <a:rPr lang="ru-RU" sz="1100" baseline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компьютеры независимо от того являются ли они собственностью или взяты в аренду и т.д.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82" marR="494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39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     из них доступны для использования детьми</a:t>
                      </a:r>
                    </a:p>
                  </a:txBody>
                  <a:tcPr marL="49482" marR="49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49482" marR="494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82" marR="494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39">
                <a:tc>
                  <a:txBody>
                    <a:bodyPr/>
                    <a:lstStyle/>
                    <a:p>
                      <a:pPr marL="180340" indent="-18034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Число компьютеров, имеющих доступ к сети Интернет, единиц  </a:t>
                      </a:r>
                    </a:p>
                  </a:txBody>
                  <a:tcPr marL="49482" marR="49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49482" marR="494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82" marR="494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477">
                <a:tc>
                  <a:txBody>
                    <a:bodyPr/>
                    <a:lstStyle/>
                    <a:p>
                      <a:pPr marL="180340" indent="-18034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MO" sz="1100" dirty="0">
                          <a:latin typeface="Times New Roman"/>
                          <a:ea typeface="Times New Roman"/>
                          <a:cs typeface="Times New Roman"/>
                        </a:rPr>
                        <a:t>Дошкольная образовательная организация имеет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(укажите соответствующий код: да – 1, нет – 0): адрес электронной почты</a:t>
                      </a:r>
                    </a:p>
                  </a:txBody>
                  <a:tcPr marL="49482" marR="49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482" marR="494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82" marR="494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739">
                <a:tc>
                  <a:txBody>
                    <a:bodyPr/>
                    <a:lstStyle/>
                    <a:p>
                      <a:pPr marL="10795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MO" sz="1100">
                          <a:latin typeface="Times New Roman"/>
                          <a:ea typeface="Times New Roman"/>
                          <a:cs typeface="Times New Roman"/>
                        </a:rPr>
                        <a:t>собственный сайт в сети Интернет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82" marR="49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9482" marR="494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82" marR="494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477">
                <a:tc>
                  <a:txBody>
                    <a:bodyPr/>
                    <a:lstStyle/>
                    <a:p>
                      <a:pPr marL="2159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в том числе предоставляет на своем сайте нормативно закрепленный перечень сведений о своей деятельности</a:t>
                      </a:r>
                    </a:p>
                  </a:txBody>
                  <a:tcPr marL="49482" marR="49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9482" marR="494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82" marR="494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69928" y="4223791"/>
            <a:ext cx="7204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13.  Электронные ресурсы </a:t>
            </a:r>
            <a:r>
              <a:rPr lang="ru-RU" sz="1400" b="1" dirty="0">
                <a:latin typeface="Arial" pitchFamily="34" charset="0"/>
                <a:ea typeface="Times New Roman" pitchFamily="18" charset="0"/>
              </a:rPr>
              <a:t>дошкольной образовательной организации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964444"/>
              </p:ext>
            </p:extLst>
          </p:nvPr>
        </p:nvGraphicFramePr>
        <p:xfrm>
          <a:off x="0" y="1124744"/>
          <a:ext cx="8856984" cy="4526280"/>
        </p:xfrm>
        <a:graphic>
          <a:graphicData uri="http://schemas.openxmlformats.org/drawingml/2006/table">
            <a:tbl>
              <a:tblPr/>
              <a:tblGrid>
                <a:gridCol w="578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48877" marR="48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</a:p>
                  </a:txBody>
                  <a:tcPr marL="48877" marR="48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Всего, тыс руб</a:t>
                      </a:r>
                      <a:b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(с одним десятичным знаком)</a:t>
                      </a:r>
                    </a:p>
                  </a:txBody>
                  <a:tcPr marL="48877" marR="48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Затраты на внедрение и использование цифровых технологий –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(сумма строк 105,114)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104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105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114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229">
                <a:tc>
                  <a:txBody>
                    <a:bodyPr/>
                    <a:lstStyle/>
                    <a:p>
                      <a:pPr marL="39624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marL="25209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затраты на продукты и услуги в области информационной безопасности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 строки 103: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Внутренние затраты на внедрение и использование цифровых технологий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106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111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113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59">
                <a:tc>
                  <a:txBody>
                    <a:bodyPr/>
                    <a:lstStyle/>
                    <a:p>
                      <a:pPr marL="39624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 приобретение машин и оборудования, связанных с цифровыми технологиями, а также техническое обслуживание, модернизацию, текущий и капитальный ремонт, выполненные собственными силами 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107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108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229">
                <a:tc>
                  <a:txBody>
                    <a:bodyPr/>
                    <a:lstStyle/>
                    <a:p>
                      <a:pPr marL="54038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из них на приобретение:</a:t>
                      </a:r>
                    </a:p>
                    <a:p>
                      <a:pPr marL="39624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вычислительной техники и оргтехники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615">
                <a:tc>
                  <a:txBody>
                    <a:bodyPr/>
                    <a:lstStyle/>
                    <a:p>
                      <a:pPr marL="39624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коммуникационного оборудования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952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 приобретение программного обеспечения, адаптацию и доработку программного обеспечения, выполненные собственными силами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110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8615">
                <a:tc>
                  <a:txBody>
                    <a:bodyPr/>
                    <a:lstStyle/>
                    <a:p>
                      <a:pPr marL="54038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том числе российского программного обеспечения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615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 оплату услуг электросвязи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112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8615">
                <a:tc>
                  <a:txBody>
                    <a:bodyPr/>
                    <a:lstStyle/>
                    <a:p>
                      <a:pPr marL="54038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том числе на оплату доступа к Интернету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229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 приобретение цифрового контента</a:t>
                      </a:r>
                    </a:p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(книги, музыкальные произведения, изображения, видео в электронном и т.п.)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861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Внешние затраты на внедрение и использование цифровых технологий </a:t>
                      </a:r>
                    </a:p>
                  </a:txBody>
                  <a:tcPr marL="48877" marR="48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77" marR="48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73772" y="-206532"/>
            <a:ext cx="701397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14. Затраты на внедрение и использование цифровых технологий </a:t>
            </a:r>
            <a:b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ru-RU" sz="1400" b="1" dirty="0">
                <a:latin typeface="Arial" pitchFamily="34" charset="0"/>
                <a:ea typeface="Times New Roman" pitchFamily="18" charset="0"/>
              </a:rPr>
              <a:t>дошкольной образовательной организацией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отчетном году, </a:t>
            </a:r>
            <a:b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тысяч рублей (с одним десятичным знаком)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(раздел и справку заполняет только дошкольная образовательная организация,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являющаяся самостоятельным юридическим лицом)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FF0000"/>
                </a:solidFill>
                <a:latin typeface="Arial" pitchFamily="34" charset="0"/>
              </a:rPr>
              <a:t>!!!! Раздел НЕ ЗАПОЛНЯЮТ если предоставляют формы ОО-2, СПО-2, 3-информ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00436"/>
              </p:ext>
            </p:extLst>
          </p:nvPr>
        </p:nvGraphicFramePr>
        <p:xfrm>
          <a:off x="107504" y="1268760"/>
          <a:ext cx="8856983" cy="2514600"/>
        </p:xfrm>
        <a:graphic>
          <a:graphicData uri="http://schemas.openxmlformats.org/drawingml/2006/table">
            <a:tbl>
              <a:tblPr/>
              <a:tblGrid>
                <a:gridCol w="6048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Всего, тыс руб</a:t>
                      </a:r>
                      <a:b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(с одним десятичным знаком)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Внутренние затраты на внедрение и использование цифровых технологий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(сумма строк 116, 117, 118)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9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том числе по источникам финансирования:</a:t>
                      </a:r>
                    </a:p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собственные средства организации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средства бюджетов всех уровней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прочие привлеченные средства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стр. 120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  сумме стр. 119, стр. 120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28">
                <a:tc>
                  <a:txBody>
                    <a:bodyPr/>
                    <a:lstStyle/>
                    <a:p>
                      <a:pPr marL="250825" indent="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marL="250825" indent="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некоммерческих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209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физических лиц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7583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15. Источники финансирования внутренних затрат </a:t>
            </a:r>
            <a:r>
              <a:rPr lang="ru-RU" sz="1400" b="1" dirty="0">
                <a:latin typeface="Arial" pitchFamily="34" charset="0"/>
                <a:ea typeface="Times New Roman" pitchFamily="18" charset="0"/>
              </a:rPr>
              <a:t>дошкольной образовательной организацией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внедрение и использование цифровых технологий, </a:t>
            </a:r>
            <a:b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ru-RU" sz="1400" b="1" dirty="0">
                <a:latin typeface="Arial" pitchFamily="34" charset="0"/>
                <a:ea typeface="Times New Roman" pitchFamily="18" charset="0"/>
              </a:rPr>
              <a:t>тысяч рублей (с одним десятичным знаком)</a:t>
            </a:r>
            <a:endParaRPr lang="ru-RU" sz="1400" b="1" dirty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(раздел заполняет только дошкольная образовательная организация, являющаяся самостоятельным юридическим лицом)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0822" y="812413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Равна стр. 105 раздела 14</a:t>
            </a:r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7236296" y="1089412"/>
            <a:ext cx="216024" cy="9714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1" y="4365104"/>
          <a:ext cx="8712970" cy="1684528"/>
        </p:xfrm>
        <a:graphic>
          <a:graphicData uri="http://schemas.openxmlformats.org/drawingml/2006/table">
            <a:tbl>
              <a:tblPr/>
              <a:tblGrid>
                <a:gridCol w="2501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3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231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Должностное лицо, ответственное за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первичных статистических данных (лицо, уполномоченное предоставлять первичные статистические данные от имени юридического лица) </a:t>
                      </a: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(должность)</a:t>
                      </a: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6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(Ф.И.О.)</a:t>
                      </a: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(подпись)</a:t>
                      </a: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____________________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______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: __________________</a:t>
                      </a: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«____» _________20__ год</a:t>
                      </a: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(номер контактного</a:t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телефона)</a:t>
                      </a: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(дата составления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документа)</a:t>
                      </a: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19672" y="3861048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 ОБЯЗАТЕЛЬНО ДЛЯ ЗАПОЛНЕНИЯ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635896" y="4149080"/>
            <a:ext cx="432048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48064" y="4077072"/>
            <a:ext cx="360040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067944" y="4077072"/>
            <a:ext cx="432048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-128388"/>
            <a:ext cx="885698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Уважаемый респондент!</a:t>
            </a:r>
          </a:p>
          <a:p>
            <a:pPr marR="0" lvl="0" indent="446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60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Начиная с отчета за 2020 год форма статистического наблюдения 85-К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85-К«Сведения о деятельности организации, осуществляющей образовательную деятельность по образовательным программам дошкольного образования, присмотр и уход за детьми»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приниматься </a:t>
            </a:r>
            <a:r>
              <a:rPr lang="ru-RU" sz="16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в электронном виде через операторов связи. </a:t>
            </a:r>
          </a:p>
          <a:p>
            <a:pPr marR="0" lvl="0" indent="446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ПРЕДОСТАВЛЕНИЯ ОТЧЕТА  85-К  16 января 2021 года.</a:t>
            </a:r>
          </a:p>
          <a:p>
            <a:pPr indent="4460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официальном сайте Камчатстата в сети «Интернет» по адресу: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kamstat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gks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 Главная страница/ Респондентам/ Статистическая отчетность в электронном виде Вы можете получить исчерпывающую информацию об организации сдачи отчетности через операторов связи.</a:t>
            </a:r>
            <a:r>
              <a:rPr lang="ru-RU" sz="1600" dirty="0"/>
              <a:t> </a:t>
            </a:r>
          </a:p>
          <a:p>
            <a:pPr indent="4460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Обращаем Ваше внимание, что отчетность, не удостоверенная электронно-цифровой подписью, в разработку не принимается. Информацию о передаче отчетности в электронном виде, а также техническую поддержку Вы можете получить у наших специалистов по телефонам (415)21-99-46, 21-99-48 или по запросу на электронную почту Камчатстата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41_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kamstat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gks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4460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Электронная версия формы № 85-К размещена на официальном сайте Росстата в сети «Интернет» по адресу: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gks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Главная страница/ Респондентам/ Формы федерального статистического наблюдения и формы бухгалтерской (финансовой) отчетности/ Альбом форм федерального статистического наблюдения/ Образование/ 85-К «Сведения о деятельности организации, осуществляющей образовательную деятельность по образовательным программам дошкольного образования, присмотр и уход за детьми». </a:t>
            </a:r>
          </a:p>
          <a:p>
            <a:pPr indent="4460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Напоминаем, что непредставление статистической отчетности, нарушение сроков представления сведений и искажение отчетных данных влечет административную ответственность, установленную статьей 13.19 Кодекса об административных правонарушениях от 30.12.2001 № 195-ФЗ, (с изменениями, внесенными Федеральным законом от 30.12.2015 № 442-ФЗ), а также статьей 3 Закона Российской Федерации от 13.05.1992 № 2761-1 «Об ответственности за нарушение порядка представления государственной статистической отчетности».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49694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Форму федерального статистического наблюдения № 85-К «Сведения о деятельности организации, осуществляющей образовательную деятельность по образовательным программам дошкольного образования, присмотр и уход за детьми» предоставляют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юридические лица (кроме субъектов малого предпринимательства) всех форм собственности и ведомственной принадлежности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осуществляющие:</a:t>
            </a:r>
          </a:p>
          <a:p>
            <a:pPr indent="4460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образовательную деятельность по образовательным программам дошкольного образования, присмотр и уход за детьми;</a:t>
            </a:r>
          </a:p>
          <a:p>
            <a:pPr indent="4460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присмотр и уход за детьми, без осуществления образовательной деятельности по программам дошкольного образования. </a:t>
            </a:r>
          </a:p>
          <a:p>
            <a:pPr indent="4460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форме учитываются только постоянно действующие дошкольные образовательные организации. По форме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не отчитываются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сезонные дошкольные образовательные организации, дошкольные образовательные организации, которые были впервые открыты в конце отчетного года, укомплектованы штатным персоналом, но не укомплектованы детьми, дошкольные образовательные организации, которые были впервые открыты в конце отчетного года, укомплектованы штатным персоналом и детьми, но фактически дети не посещали дошкольную образовательную организацию.</a:t>
            </a:r>
          </a:p>
          <a:p>
            <a:pPr indent="446088" algn="just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Общеобразовательная организация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профессиональная образовательная организация,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организация высшего образования, организация дополнительного образования детей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иное юридическое лицо, в состав которых входят подразделения (группы), осуществляющие деятельность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по образовательным программам дошкольного образования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присмотр и уход за детьми,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заполняют разделы 1-9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формы федерального статистического наблюдения.</a:t>
            </a:r>
          </a:p>
          <a:p>
            <a:pPr indent="4460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Организация,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осуществляющая присмотр и уход за детьми, без осуществления образовательной деятельности по программам дошкольного образования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заполняет разделы 1-4, 6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формы федерального статистического наблюдения.</a:t>
            </a:r>
          </a:p>
          <a:p>
            <a:pPr indent="446088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46088" algn="just">
              <a:buFont typeface="Symbol" pitchFamily="18" charset="2"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46088" algn="just">
              <a:lnSpc>
                <a:spcPct val="15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/>
          <p:nvPr/>
        </p:nvPicPr>
        <p:blipFill>
          <a:blip r:embed="rId2" cstate="print"/>
          <a:srcRect l="6524" t="16200" r="5940" b="9379"/>
          <a:stretch>
            <a:fillRect/>
          </a:stretch>
        </p:blipFill>
        <p:spPr bwMode="auto">
          <a:xfrm>
            <a:off x="451036" y="1386353"/>
            <a:ext cx="8313935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ТИТУЛЬНЫЙ   ЛИСТ</a:t>
            </a:r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171450" y="-2460625"/>
            <a:ext cx="9693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98425" y="34925"/>
            <a:ext cx="9239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8" name="Прямая со стрелкой 37"/>
          <p:cNvCxnSpPr>
            <a:stCxn id="39" idx="2"/>
          </p:cNvCxnSpPr>
          <p:nvPr/>
        </p:nvCxnSpPr>
        <p:spPr>
          <a:xfrm>
            <a:off x="1385900" y="2923783"/>
            <a:ext cx="2682044" cy="15853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2492896"/>
            <a:ext cx="27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Полное наименование организации (без сокращений</a:t>
            </a:r>
            <a:r>
              <a:rPr lang="ru-RU" sz="11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3933056"/>
            <a:ext cx="2267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Точный почтовый адрес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835696" y="4149080"/>
            <a:ext cx="86409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19872" y="5805264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КОД  ОКПО</a:t>
            </a:r>
          </a:p>
        </p:txBody>
      </p:sp>
      <p:cxnSp>
        <p:nvCxnSpPr>
          <p:cNvPr id="45" name="Прямая со стрелкой 44"/>
          <p:cNvCxnSpPr>
            <a:stCxn id="44" idx="0"/>
          </p:cNvCxnSpPr>
          <p:nvPr/>
        </p:nvCxnSpPr>
        <p:spPr>
          <a:xfrm flipH="1" flipV="1">
            <a:off x="3203848" y="5373216"/>
            <a:ext cx="82809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3BAFBC-0522-4C3B-8A05-60E3EE2DE795}"/>
              </a:ext>
            </a:extLst>
          </p:cNvPr>
          <p:cNvSpPr txBox="1"/>
          <p:nvPr/>
        </p:nvSpPr>
        <p:spPr>
          <a:xfrm>
            <a:off x="6675059" y="3531785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Приказ Росстата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формы 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от 30.07.2020 № 424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(при наличии)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340768"/>
          <a:ext cx="8784976" cy="4943042"/>
        </p:xfrm>
        <a:graphic>
          <a:graphicData uri="http://schemas.openxmlformats.org/drawingml/2006/table">
            <a:tbl>
              <a:tblPr/>
              <a:tblGrid>
                <a:gridCol w="5315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34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 – 1; Нет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0</a:t>
                      </a: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7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9054" marR="49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9054" marR="49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9054" marR="49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Дошкольная образовательная организация</a:t>
                      </a:r>
                    </a:p>
                  </a:txBody>
                  <a:tcPr marL="49054" marR="49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Обособленное подразделение (филиал) дошкольной образовательной организации</a:t>
                      </a:r>
                    </a:p>
                  </a:txBody>
                  <a:tcPr marL="49054" marR="49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Обособленное подразделение (филиал) общеобразовательной организации</a:t>
                      </a:r>
                    </a:p>
                  </a:txBody>
                  <a:tcPr marL="49054" marR="49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Обособленное подразделение (филиал) профессиональной образовательной организации и образовательной организации высшего образования</a:t>
                      </a:r>
                    </a:p>
                  </a:txBody>
                  <a:tcPr marL="49054" marR="49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Подразделения (группы), осуществляющие образовательную деятельность по образовательным программам дошкольного образования, присмотр и уход за детьми, организованные при общеобразовательной организации</a:t>
                      </a:r>
                    </a:p>
                  </a:txBody>
                  <a:tcPr marL="49054" marR="49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1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Подразделения (группы), осуществляющие образовательную деятельность по образовательным программам дошкольного образования, присмотр и уход за детьми, организованные при профессиональной образовательной организации и образовательной организации высшего образования</a:t>
                      </a:r>
                    </a:p>
                  </a:txBody>
                  <a:tcPr marL="49054" marR="49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8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Подразделения (группы), осуществляющие образовательную деятельность по образовательным программам дошкольного образования, присмотр и уход за детьми, организованные при организации дополнительного образования детей</a:t>
                      </a:r>
                    </a:p>
                  </a:txBody>
                  <a:tcPr marL="49054" marR="49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8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Подразделения (группы), осуществляющие образовательную деятельность по образовательным программам дошкольного образования, присмотр и уход за детьми, организованные при ином юридическом лице</a:t>
                      </a:r>
                    </a:p>
                  </a:txBody>
                  <a:tcPr marL="49054" marR="49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Организация, осуществляющая присмотр и уход за детьми, без осуществления образовательной деятельности по программам дошкольного образования</a:t>
                      </a:r>
                    </a:p>
                  </a:txBody>
                  <a:tcPr marL="49054" marR="49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Заполняется организацией, осуществляющей </a:t>
                      </a:r>
                      <a:r>
                        <a:rPr lang="ru-RU" sz="900" u="sng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только присмотр и уход за детьми, без осуществления образовательной деятельности по программам дошкольного образования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качестве основного или дополнительного вида деятельности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054" marR="490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3352" y="224353"/>
            <a:ext cx="47624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1. </a:t>
            </a:r>
            <a:r>
              <a:rPr lang="ru-RU" sz="1400" b="1" dirty="0">
                <a:latin typeface="Arial" pitchFamily="34" charset="0"/>
                <a:ea typeface="Times New Roman" pitchFamily="18" charset="0"/>
              </a:rPr>
              <a:t>Организационная структура организации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156176" y="1628800"/>
            <a:ext cx="360040" cy="3816424"/>
          </a:xfrm>
          <a:prstGeom prst="rightBrace">
            <a:avLst>
              <a:gd name="adj1" fmla="val 8333"/>
              <a:gd name="adj2" fmla="val 5025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44208" y="2204864"/>
            <a:ext cx="2520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Заполняют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организа-ции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осуществляющие одновременно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образо-вательную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деятельность по образовательным программам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дошколь-ного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образования,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прис-мотр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уход за детьми.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598131"/>
            <a:ext cx="86701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Строка 01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заполняется дошкольной образовательной организацией, являющейся юридическим лицом, а также </a:t>
            </a:r>
          </a:p>
          <a:p>
            <a:pPr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дошкольной образовательной организацией находящейся на балансе воинской части.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Организация, заполнившая в </a:t>
            </a:r>
            <a:r>
              <a:rPr kumimoji="0" lang="ru-RU" sz="1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разделе 1 одну из строк 01</a:t>
            </a:r>
            <a:r>
              <a:rPr kumimoji="0" lang="ru-RU" sz="1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04, 09, строки 05</a:t>
            </a:r>
            <a:r>
              <a:rPr kumimoji="0" lang="ru-RU" sz="1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08 не заполняет.</a:t>
            </a:r>
            <a:r>
              <a:rPr kumimoji="0" lang="ru-RU" sz="9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2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632344"/>
              </p:ext>
            </p:extLst>
          </p:nvPr>
        </p:nvGraphicFramePr>
        <p:xfrm>
          <a:off x="539552" y="908720"/>
          <a:ext cx="8136904" cy="3028046"/>
        </p:xfrm>
        <a:graphic>
          <a:graphicData uri="http://schemas.openxmlformats.org/drawingml/2006/table">
            <a:tbl>
              <a:tblPr/>
              <a:tblGrid>
                <a:gridCol w="406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5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49527" marR="49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9527" marR="49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(проставляет отчитывающаяся организация)</a:t>
                      </a:r>
                    </a:p>
                  </a:txBody>
                  <a:tcPr marL="49527" marR="49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9527" marR="49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9527" marR="49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9527" marR="49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Режим работы 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Пятидневный –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Шестидневный –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Семидневный - 3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Находится на капитальном ремонте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кап. ремонте - 1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Деятельность приостановлена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Приостановлена - 1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Код типа поселения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Городская –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Сельская - 2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6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Имеется ли в организации коллегиальный орган управления с участием общественности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наличии –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отсутствии - 0</a:t>
                      </a:r>
                    </a:p>
                  </a:txBody>
                  <a:tcPr marL="49527" marR="495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88566" y="74711"/>
            <a:ext cx="3566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2. Организация деятельности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536" y="4137556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Строка 14 </a:t>
            </a:r>
            <a:r>
              <a:rPr kumimoji="0" lang="ru-RU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заполняется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общеобразовательными организациями, профессиональными образовательными организациями, организациями высшего образования, организациями дополнительного образования детей, иными юридическими лицами, осуществляющими деятельность по образовательным программам дошкольного образования, присмотр и уход за детьми, организациями, осуществляющими присмотр и уход за детьми, без осуществления образовательной деятельности по программам дошкольного образования.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61103"/>
              </p:ext>
            </p:extLst>
          </p:nvPr>
        </p:nvGraphicFramePr>
        <p:xfrm>
          <a:off x="179512" y="1052736"/>
          <a:ext cx="8856983" cy="4809613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70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71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9829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</a:p>
                  </a:txBody>
                  <a:tcPr marL="43835" marR="4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3835" marR="4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Численность воспитанников, человек</a:t>
                      </a:r>
                    </a:p>
                  </a:txBody>
                  <a:tcPr marL="43835" marR="4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Число групп, единиц</a:t>
                      </a:r>
                    </a:p>
                  </a:txBody>
                  <a:tcPr marL="43835" marR="4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Число мест, единиц</a:t>
                      </a:r>
                    </a:p>
                  </a:txBody>
                  <a:tcPr marL="43835" marR="4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3835" marR="4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43835" marR="4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3835" marR="4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том числе для детей в возрасте 3 года и старше</a:t>
                      </a:r>
                    </a:p>
                  </a:txBody>
                  <a:tcPr marL="43835" marR="4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3835" marR="4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группах для детей в возрасте 3 года и старше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 ограниченными возможностями здоровья</a:t>
                      </a:r>
                    </a:p>
                  </a:txBody>
                  <a:tcPr marL="43835" marR="4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дети-инвалиды</a:t>
                      </a:r>
                    </a:p>
                  </a:txBody>
                  <a:tcPr marL="43835" marR="4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87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(сумма строк 16, 25, 26, 29, 30, 31, 32)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806">
                <a:tc>
                  <a:txBody>
                    <a:bodyPr/>
                    <a:lstStyle/>
                    <a:p>
                      <a:pPr marL="2520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 компенсирующей направленности 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871">
                <a:tc>
                  <a:txBody>
                    <a:bodyPr/>
                    <a:lstStyle/>
                    <a:p>
                      <a:pPr marL="29908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 для воспитанников:</a:t>
                      </a:r>
                    </a:p>
                    <a:p>
                      <a:pPr marL="18478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 нарушением слуха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18478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 нарушением речи 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18478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 нарушением зрения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18478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 нарушением интеллекта 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18478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 задержкой психического развития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871">
                <a:tc>
                  <a:txBody>
                    <a:bodyPr/>
                    <a:lstStyle/>
                    <a:p>
                      <a:pPr marL="18478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 нарушением опорно-двигательного аппарата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18478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 сложным дефектом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18478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другого профиля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871"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 общеразвивающей направленности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 оздоровительной направленности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806">
                <a:tc>
                  <a:txBody>
                    <a:bodyPr/>
                    <a:lstStyle/>
                    <a:p>
                      <a:pPr marL="28829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для детей с туберкулезной интоксикацией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для  часто болеющих детей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871"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 комбинированной направленности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 для детей раннего возраста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 по присмотру и уходу 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семейные дошкольные группы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871">
                <a:tc>
                  <a:txBody>
                    <a:bodyPr/>
                    <a:lstStyle/>
                    <a:p>
                      <a:pPr marL="28829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общеразвивающей направленности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 присмотру и уходу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387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Из общего числа (строки 15):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группы кратковременного пребывания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группы круглосуточного пребывания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1935"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разновозрастные группы</a:t>
                      </a:r>
                    </a:p>
                  </a:txBody>
                  <a:tcPr marL="43835" marR="4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835" marR="43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55776" y="7503"/>
            <a:ext cx="4062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3. </a:t>
            </a:r>
            <a:r>
              <a:rPr lang="ru-RU" sz="1200" b="1" dirty="0">
                <a:latin typeface="Arial" pitchFamily="34" charset="0"/>
                <a:ea typeface="Times New Roman" pitchFamily="18" charset="0"/>
              </a:rPr>
              <a:t>Распределение воспитанников по группам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16200000">
            <a:off x="4434557" y="-682029"/>
            <a:ext cx="346896" cy="3240362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31840" y="476672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состоянию на 31 декабря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272" y="33265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Исходя из предельной наполняемости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172400" y="692696"/>
            <a:ext cx="28803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07563"/>
              </p:ext>
            </p:extLst>
          </p:nvPr>
        </p:nvGraphicFramePr>
        <p:xfrm>
          <a:off x="0" y="620688"/>
          <a:ext cx="8784976" cy="1912874"/>
        </p:xfrm>
        <a:graphic>
          <a:graphicData uri="http://schemas.openxmlformats.org/drawingml/2006/table">
            <a:tbl>
              <a:tblPr/>
              <a:tblGrid>
                <a:gridCol w="168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8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1985"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</a:p>
                  </a:txBody>
                  <a:tcPr marL="44237" marR="44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№ стро</a:t>
                      </a: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ки</a:t>
                      </a:r>
                    </a:p>
                  </a:txBody>
                  <a:tcPr marL="44237" marR="44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b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гр. 3= сумме </a:t>
                      </a:r>
                      <a:b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гр. 4</a:t>
                      </a: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4237" marR="44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 в возрасте, лет</a:t>
                      </a:r>
                      <a:b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(число полных лет на 01.01.20__г.):</a:t>
                      </a:r>
                    </a:p>
                  </a:txBody>
                  <a:tcPr marL="44237" marR="44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7 и старше</a:t>
                      </a:r>
                    </a:p>
                  </a:txBody>
                  <a:tcPr marL="44237" marR="44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09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Численность воспитанников </a:t>
                      </a: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 всего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588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из них </a:t>
                      </a: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 девочки 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65">
                <a:tc>
                  <a:txBody>
                    <a:bodyPr/>
                    <a:lstStyle/>
                    <a:p>
                      <a:pPr marL="22225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Из общей численности воспитанников (из стр. 38) – дети-инвалиды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588">
                <a:tc>
                  <a:txBody>
                    <a:bodyPr/>
                    <a:lstStyle/>
                    <a:p>
                      <a:pPr marL="22225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   из них – девочки</a:t>
                      </a:r>
                    </a:p>
                  </a:txBody>
                  <a:tcPr marL="44237" marR="4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37" marR="44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634963" y="101244"/>
            <a:ext cx="5782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Arial" pitchFamily="34" charset="0"/>
                <a:ea typeface="Times New Roman" pitchFamily="18" charset="0"/>
              </a:rPr>
              <a:t>Раздел 4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Распределение воспитанников по возрасту, человек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6064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Строка 38 графа 3 = строке 15 </a:t>
            </a:r>
            <a:r>
              <a:rPr lang="ru-RU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графы 3 раздела </a:t>
            </a:r>
            <a:r>
              <a:rPr lang="ru-RU" sz="1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07704" y="548680"/>
            <a:ext cx="504056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2564904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Строка 40 графа 3 = строке 15 </a:t>
            </a:r>
            <a:r>
              <a:rPr lang="ru-RU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графы 6 раздела </a:t>
            </a:r>
            <a:r>
              <a:rPr lang="ru-RU" sz="1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195736" y="2132856"/>
            <a:ext cx="432048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06762"/>
              </p:ext>
            </p:extLst>
          </p:nvPr>
        </p:nvGraphicFramePr>
        <p:xfrm>
          <a:off x="1331640" y="3140968"/>
          <a:ext cx="6096000" cy="1280160"/>
        </p:xfrm>
        <a:graphic>
          <a:graphicData uri="http://schemas.openxmlformats.org/drawingml/2006/table">
            <a:tbl>
              <a:tblPr/>
              <a:tblGrid>
                <a:gridCol w="2921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074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</a:p>
                  </a:txBody>
                  <a:tcPr marL="47944" marR="4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b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7944" marR="4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7944" marR="4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из них воспитанники</a:t>
                      </a:r>
                      <a:b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 возрасте 3 года и старше</a:t>
                      </a:r>
                    </a:p>
                  </a:txBody>
                  <a:tcPr marL="47944" marR="4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944" marR="4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944" marR="4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7944" marR="4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7944" marR="4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воспитанников, охваченных летними оздоровительными мероприятиями</a:t>
                      </a:r>
                    </a:p>
                  </a:txBody>
                  <a:tcPr marL="47944" marR="4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47944" marR="4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44" marR="4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44" marR="4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537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из них вывезены на дачи образовательной организацией</a:t>
                      </a:r>
                    </a:p>
                  </a:txBody>
                  <a:tcPr marL="47944" marR="4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47944" marR="4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 строке 42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44" marR="4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 строке 42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44" marR="4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496092" y="2852936"/>
            <a:ext cx="588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5.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Организация летнего отдыха воспитанников, человек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227461"/>
              </p:ext>
            </p:extLst>
          </p:nvPr>
        </p:nvGraphicFramePr>
        <p:xfrm>
          <a:off x="1331640" y="4725144"/>
          <a:ext cx="6096000" cy="1397000"/>
        </p:xfrm>
        <a:graphic>
          <a:graphicData uri="http://schemas.openxmlformats.org/drawingml/2006/table">
            <a:tbl>
              <a:tblPr/>
              <a:tblGrid>
                <a:gridCol w="2792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903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</a:p>
                  </a:txBody>
                  <a:tcPr marL="47891" marR="47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b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7891" marR="47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Код языка </a:t>
                      </a:r>
                      <a:b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 ОКИН</a:t>
                      </a:r>
                    </a:p>
                  </a:txBody>
                  <a:tcPr marL="47891" marR="47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воспитанников,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47891" marR="47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1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3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воспитанников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всего 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(сумма строк 45-50)</a:t>
                      </a: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47891" marR="478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7891" marR="478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31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 обучалось и воспитывалось на языках народов Российской Федерации</a:t>
                      </a: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1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1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1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51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91" marR="478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19417" y="4437112"/>
            <a:ext cx="3731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Arial" pitchFamily="34" charset="0"/>
                <a:ea typeface="Times New Roman" pitchFamily="18" charset="0"/>
              </a:rPr>
              <a:t>Раздел 6. Язык обучения и воспитания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320" y="4725144"/>
            <a:ext cx="169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Равна !!!</a:t>
            </a:r>
          </a:p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строке 15 графы 3 </a:t>
            </a:r>
            <a:r>
              <a:rPr lang="ru-RU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раздела 3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строке 38 графы 3 </a:t>
            </a:r>
            <a:r>
              <a:rPr lang="ru-RU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раздела 4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516216" y="4941168"/>
            <a:ext cx="100811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16824" y="23567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1.01.2021 года</a:t>
            </a:r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>
            <a:off x="6588224" y="393631"/>
            <a:ext cx="828963" cy="3710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67540"/>
              </p:ext>
            </p:extLst>
          </p:nvPr>
        </p:nvGraphicFramePr>
        <p:xfrm>
          <a:off x="251520" y="1484784"/>
          <a:ext cx="8568952" cy="4800688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3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659"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</a:p>
                  </a:txBody>
                  <a:tcPr marL="43528" marR="4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3528" marR="4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работни-ков</a:t>
                      </a:r>
                    </a:p>
                  </a:txBody>
                  <a:tcPr marL="43528" marR="4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latin typeface="Times New Roman"/>
                          <a:ea typeface="Times New Roman"/>
                          <a:cs typeface="Times New Roman"/>
                        </a:rPr>
                        <a:t>из них имеют образование: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Из гр. 3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женщины</a:t>
                      </a:r>
                    </a:p>
                  </a:txBody>
                  <a:tcPr marL="43528" marR="4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Кроме того, численность внешних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совместите-лей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человек</a:t>
                      </a:r>
                    </a:p>
                  </a:txBody>
                  <a:tcPr marL="43528" marR="4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высшее </a:t>
                      </a:r>
                    </a:p>
                  </a:txBody>
                  <a:tcPr marL="43528" marR="4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из них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педагоги-ческое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среднее профессиональное образование по программам подготовки специалистов среднего звена</a:t>
                      </a:r>
                    </a:p>
                  </a:txBody>
                  <a:tcPr marL="43528" marR="4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из них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педагоги-ческое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81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педагогических работников –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 (сумма строк 52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62)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53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53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старшие воспитатели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53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музыкальные руководители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99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инструкторы по физической культуре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826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учителя-логопеды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53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дефектологи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826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педагоги-психологи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53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социальные педагоги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53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педагоги-организаторы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педагоги дополнительного образования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904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другие педагогические работники</a:t>
                      </a: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6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pc="-20" dirty="0">
                          <a:latin typeface="Times New Roman"/>
                          <a:ea typeface="Times New Roman"/>
                          <a:cs typeface="Arial"/>
                        </a:rPr>
                        <a:t>Из общей численности учителей-дефектологов </a:t>
                      </a:r>
                      <a:r>
                        <a:rPr lang="ru-RU" sz="1000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(стр. 57):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pc="-20" dirty="0">
                          <a:latin typeface="Times New Roman"/>
                          <a:ea typeface="Times New Roman"/>
                          <a:cs typeface="Times New Roman"/>
                        </a:rPr>
                        <a:t>учителя, имеющие специальное дефектологическое образование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5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pc="-20" dirty="0">
                          <a:latin typeface="Times New Roman"/>
                          <a:ea typeface="Times New Roman"/>
                          <a:cs typeface="Arial"/>
                        </a:rPr>
                        <a:t>Численность педагогических работников </a:t>
                      </a:r>
                      <a:r>
                        <a:rPr lang="ru-RU" sz="1000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(из стр. 51), </a:t>
                      </a:r>
                      <a:r>
                        <a:rPr lang="ru-RU" sz="1000" spc="-20" dirty="0">
                          <a:latin typeface="Times New Roman"/>
                          <a:ea typeface="Times New Roman"/>
                          <a:cs typeface="Arial"/>
                        </a:rPr>
                        <a:t>прошедших в течение последних трех лет повышение квалификации и (или) профессиональную переподготовку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3528" marR="435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3367" y="53426"/>
            <a:ext cx="85372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  <a:ea typeface="Times New Roman" pitchFamily="18" charset="0"/>
              </a:rPr>
              <a:t>Раздел 7. Распределение </a:t>
            </a:r>
            <a:r>
              <a:rPr lang="ru-RU" sz="1400" b="1" dirty="0" err="1">
                <a:latin typeface="Arial" pitchFamily="34" charset="0"/>
                <a:ea typeface="Times New Roman" pitchFamily="18" charset="0"/>
              </a:rPr>
              <a:t>педагогичесих</a:t>
            </a:r>
            <a:r>
              <a:rPr lang="ru-RU" sz="1400" b="1" dirty="0">
                <a:latin typeface="Arial" pitchFamily="34" charset="0"/>
                <a:ea typeface="Times New Roman" pitchFamily="18" charset="0"/>
              </a:rPr>
              <a:t> работников по уровню образования и полу, человек</a:t>
            </a:r>
            <a:endParaRPr lang="ru-RU" sz="1400" dirty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(без внешних совместителей и работавших по договорам гражданско-правового характера)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11693" y="660612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!!! Организация, осуществляющая присмотр и уход за детьми, </a:t>
            </a:r>
            <a:r>
              <a:rPr kumimoji="0" lang="ru-RU" sz="105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без осуществления образовательной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деятельности по программам дошкольного образования</a:t>
            </a: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,  данный раздел </a:t>
            </a:r>
            <a:r>
              <a:rPr kumimoji="0" lang="ru-RU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 заполняет</a:t>
            </a: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124744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>
                <a:solidFill>
                  <a:srgbClr val="FF0000"/>
                </a:solidFill>
              </a:rPr>
              <a:t>Графа 9 не входит в графу 3 по всем строкам !!!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524328" y="1340768"/>
            <a:ext cx="648072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3026</Words>
  <Application>Microsoft Office PowerPoint</Application>
  <PresentationFormat>Экран (4:3)</PresentationFormat>
  <Paragraphs>657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Symbol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Цыганкова Наталья Анатольевна</cp:lastModifiedBy>
  <cp:revision>248</cp:revision>
  <dcterms:created xsi:type="dcterms:W3CDTF">2018-12-27T11:46:32Z</dcterms:created>
  <dcterms:modified xsi:type="dcterms:W3CDTF">2021-01-10T22:22:25Z</dcterms:modified>
</cp:coreProperties>
</file>